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586D49-4B5E-4BC4-AA43-6F5146AE3891}" v="2" dt="2020-01-17T16:18:07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834" y="3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AD3C0F-3B55-4DDF-AFFC-F82AEB84E51B}" type="doc">
      <dgm:prSet loTypeId="urn:microsoft.com/office/officeart/2005/8/layout/radial6" loCatId="relationship" qsTypeId="urn:microsoft.com/office/officeart/2005/8/quickstyle/3d3" qsCatId="3D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789D11AF-7D57-42DC-961C-7544F2D462F5}">
      <dgm:prSet phldrT="[Text]"/>
      <dgm:spPr/>
      <dgm:t>
        <a:bodyPr/>
        <a:lstStyle/>
        <a:p>
          <a:r>
            <a:rPr lang="en-US" dirty="0"/>
            <a:t>Local AMEZ Church</a:t>
          </a:r>
        </a:p>
      </dgm:t>
    </dgm:pt>
    <dgm:pt modelId="{9788DAEF-3976-4E50-ADB3-DE7A1592CFF0}" type="parTrans" cxnId="{B524C03E-6366-4338-B522-1A18A8E9DB63}">
      <dgm:prSet/>
      <dgm:spPr/>
      <dgm:t>
        <a:bodyPr/>
        <a:lstStyle/>
        <a:p>
          <a:endParaRPr lang="en-US"/>
        </a:p>
      </dgm:t>
    </dgm:pt>
    <dgm:pt modelId="{72512EF6-D958-4764-8882-465117FB6134}" type="sibTrans" cxnId="{B524C03E-6366-4338-B522-1A18A8E9DB63}">
      <dgm:prSet/>
      <dgm:spPr/>
      <dgm:t>
        <a:bodyPr/>
        <a:lstStyle/>
        <a:p>
          <a:endParaRPr lang="en-US"/>
        </a:p>
      </dgm:t>
    </dgm:pt>
    <dgm:pt modelId="{93D698F6-42DF-4FC2-8D2C-32EE644FE37D}">
      <dgm:prSet phldrT="[Text]" custT="1"/>
      <dgm:spPr/>
      <dgm:t>
        <a:bodyPr/>
        <a:lstStyle/>
        <a:p>
          <a:r>
            <a:rPr lang="en-US" sz="750" dirty="0"/>
            <a:t>Better Terms</a:t>
          </a:r>
        </a:p>
      </dgm:t>
    </dgm:pt>
    <dgm:pt modelId="{19916A74-5819-481D-862D-0AB63935675F}" type="parTrans" cxnId="{DAADFD3C-B951-4D62-BB5D-1E9E38B70F7D}">
      <dgm:prSet/>
      <dgm:spPr/>
      <dgm:t>
        <a:bodyPr/>
        <a:lstStyle/>
        <a:p>
          <a:endParaRPr lang="en-US"/>
        </a:p>
      </dgm:t>
    </dgm:pt>
    <dgm:pt modelId="{6F90104C-7FB3-4702-8E0A-FDE48CAC7C16}" type="sibTrans" cxnId="{DAADFD3C-B951-4D62-BB5D-1E9E38B70F7D}">
      <dgm:prSet/>
      <dgm:spPr/>
      <dgm:t>
        <a:bodyPr/>
        <a:lstStyle/>
        <a:p>
          <a:endParaRPr lang="en-US"/>
        </a:p>
      </dgm:t>
    </dgm:pt>
    <dgm:pt modelId="{25B51DCE-6D77-44D6-87E4-CA07EACA85A3}">
      <dgm:prSet phldrT="[Text]" custT="1"/>
      <dgm:spPr/>
      <dgm:t>
        <a:bodyPr/>
        <a:lstStyle/>
        <a:p>
          <a:r>
            <a:rPr lang="en-US" sz="750" dirty="0"/>
            <a:t>Uniform Coverage</a:t>
          </a:r>
        </a:p>
      </dgm:t>
    </dgm:pt>
    <dgm:pt modelId="{8C38E012-4590-41B5-8FD9-1A8B1A520E01}" type="parTrans" cxnId="{6813E6CA-7F68-4926-937A-BBB9390A29EB}">
      <dgm:prSet/>
      <dgm:spPr/>
      <dgm:t>
        <a:bodyPr/>
        <a:lstStyle/>
        <a:p>
          <a:endParaRPr lang="en-US"/>
        </a:p>
      </dgm:t>
    </dgm:pt>
    <dgm:pt modelId="{3E616478-1E52-451A-99D9-27F8D08D3CA1}" type="sibTrans" cxnId="{6813E6CA-7F68-4926-937A-BBB9390A29EB}">
      <dgm:prSet/>
      <dgm:spPr/>
      <dgm:t>
        <a:bodyPr/>
        <a:lstStyle/>
        <a:p>
          <a:endParaRPr lang="en-US"/>
        </a:p>
      </dgm:t>
    </dgm:pt>
    <dgm:pt modelId="{62AD47D8-EAEE-4A17-B75B-C3692BAA9BBA}">
      <dgm:prSet phldrT="[Text]" custT="1"/>
      <dgm:spPr/>
      <dgm:t>
        <a:bodyPr/>
        <a:lstStyle/>
        <a:p>
          <a:r>
            <a:rPr lang="en-US" sz="750" dirty="0"/>
            <a:t>Resources</a:t>
          </a:r>
        </a:p>
      </dgm:t>
    </dgm:pt>
    <dgm:pt modelId="{9C940092-730C-461C-B3C0-AA98BBB29494}" type="parTrans" cxnId="{0B30F269-53CF-45AE-8BED-5409C0DC5039}">
      <dgm:prSet/>
      <dgm:spPr/>
      <dgm:t>
        <a:bodyPr/>
        <a:lstStyle/>
        <a:p>
          <a:endParaRPr lang="en-US"/>
        </a:p>
      </dgm:t>
    </dgm:pt>
    <dgm:pt modelId="{8BA0E64F-6864-47AC-9DD8-C494D8DE4D09}" type="sibTrans" cxnId="{0B30F269-53CF-45AE-8BED-5409C0DC5039}">
      <dgm:prSet/>
      <dgm:spPr/>
      <dgm:t>
        <a:bodyPr/>
        <a:lstStyle/>
        <a:p>
          <a:endParaRPr lang="en-US"/>
        </a:p>
      </dgm:t>
    </dgm:pt>
    <dgm:pt modelId="{D57D7C3A-8D02-406E-A424-C439BCEF1307}">
      <dgm:prSet phldrT="[Text]" custT="1"/>
      <dgm:spPr/>
      <dgm:t>
        <a:bodyPr/>
        <a:lstStyle/>
        <a:p>
          <a:r>
            <a:rPr lang="en-US" sz="750" dirty="0"/>
            <a:t>Lower Deductibles</a:t>
          </a:r>
        </a:p>
      </dgm:t>
    </dgm:pt>
    <dgm:pt modelId="{7AFB5A91-4783-4BA8-A822-12CC43C6D617}" type="parTrans" cxnId="{106D94D7-3413-493B-A2B0-432B984AAF3D}">
      <dgm:prSet/>
      <dgm:spPr/>
      <dgm:t>
        <a:bodyPr/>
        <a:lstStyle/>
        <a:p>
          <a:endParaRPr lang="en-US"/>
        </a:p>
      </dgm:t>
    </dgm:pt>
    <dgm:pt modelId="{CC463AC0-D64D-42CA-9A22-9D5A62C5FD76}" type="sibTrans" cxnId="{106D94D7-3413-493B-A2B0-432B984AAF3D}">
      <dgm:prSet/>
      <dgm:spPr/>
      <dgm:t>
        <a:bodyPr/>
        <a:lstStyle/>
        <a:p>
          <a:endParaRPr lang="en-US"/>
        </a:p>
      </dgm:t>
    </dgm:pt>
    <dgm:pt modelId="{09F4A768-9CC3-43D1-A8EE-18BF56718A30}" type="pres">
      <dgm:prSet presAssocID="{33AD3C0F-3B55-4DDF-AFFC-F82AEB84E51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04EACD-F9DD-4394-9B8E-370DE536CA2C}" type="pres">
      <dgm:prSet presAssocID="{789D11AF-7D57-42DC-961C-7544F2D462F5}" presName="centerShape" presStyleLbl="node0" presStyleIdx="0" presStyleCnt="1"/>
      <dgm:spPr/>
    </dgm:pt>
    <dgm:pt modelId="{A2E7B3E4-9323-4792-AC4A-5EE3BC792665}" type="pres">
      <dgm:prSet presAssocID="{93D698F6-42DF-4FC2-8D2C-32EE644FE37D}" presName="node" presStyleLbl="node1" presStyleIdx="0" presStyleCnt="4">
        <dgm:presLayoutVars>
          <dgm:bulletEnabled val="1"/>
        </dgm:presLayoutVars>
      </dgm:prSet>
      <dgm:spPr/>
    </dgm:pt>
    <dgm:pt modelId="{19867024-B29B-49A7-B2FF-7DC605A8AF7C}" type="pres">
      <dgm:prSet presAssocID="{93D698F6-42DF-4FC2-8D2C-32EE644FE37D}" presName="dummy" presStyleCnt="0"/>
      <dgm:spPr/>
    </dgm:pt>
    <dgm:pt modelId="{257859F3-96E5-42FB-8937-EE1DD618E4C2}" type="pres">
      <dgm:prSet presAssocID="{6F90104C-7FB3-4702-8E0A-FDE48CAC7C16}" presName="sibTrans" presStyleLbl="sibTrans2D1" presStyleIdx="0" presStyleCnt="4"/>
      <dgm:spPr/>
    </dgm:pt>
    <dgm:pt modelId="{22BAF0B1-DB34-48AD-A6CE-67937DC70BB5}" type="pres">
      <dgm:prSet presAssocID="{25B51DCE-6D77-44D6-87E4-CA07EACA85A3}" presName="node" presStyleLbl="node1" presStyleIdx="1" presStyleCnt="4">
        <dgm:presLayoutVars>
          <dgm:bulletEnabled val="1"/>
        </dgm:presLayoutVars>
      </dgm:prSet>
      <dgm:spPr/>
    </dgm:pt>
    <dgm:pt modelId="{ADC9896D-380A-4F9D-88FE-792EB21622D2}" type="pres">
      <dgm:prSet presAssocID="{25B51DCE-6D77-44D6-87E4-CA07EACA85A3}" presName="dummy" presStyleCnt="0"/>
      <dgm:spPr/>
    </dgm:pt>
    <dgm:pt modelId="{DD198477-CA27-456A-91EF-335FB2F8C862}" type="pres">
      <dgm:prSet presAssocID="{3E616478-1E52-451A-99D9-27F8D08D3CA1}" presName="sibTrans" presStyleLbl="sibTrans2D1" presStyleIdx="1" presStyleCnt="4"/>
      <dgm:spPr/>
    </dgm:pt>
    <dgm:pt modelId="{A5C15095-5F07-4E49-B558-9B9FC3F40F99}" type="pres">
      <dgm:prSet presAssocID="{62AD47D8-EAEE-4A17-B75B-C3692BAA9BBA}" presName="node" presStyleLbl="node1" presStyleIdx="2" presStyleCnt="4">
        <dgm:presLayoutVars>
          <dgm:bulletEnabled val="1"/>
        </dgm:presLayoutVars>
      </dgm:prSet>
      <dgm:spPr/>
    </dgm:pt>
    <dgm:pt modelId="{F19EC5F4-0F17-43EE-9A62-FF2682D407B2}" type="pres">
      <dgm:prSet presAssocID="{62AD47D8-EAEE-4A17-B75B-C3692BAA9BBA}" presName="dummy" presStyleCnt="0"/>
      <dgm:spPr/>
    </dgm:pt>
    <dgm:pt modelId="{17894DAC-5351-46FB-AD9C-8ACB9F351591}" type="pres">
      <dgm:prSet presAssocID="{8BA0E64F-6864-47AC-9DD8-C494D8DE4D09}" presName="sibTrans" presStyleLbl="sibTrans2D1" presStyleIdx="2" presStyleCnt="4"/>
      <dgm:spPr/>
    </dgm:pt>
    <dgm:pt modelId="{C8C2EC12-3B9C-44EA-92ED-51FDF12D5157}" type="pres">
      <dgm:prSet presAssocID="{D57D7C3A-8D02-406E-A424-C439BCEF1307}" presName="node" presStyleLbl="node1" presStyleIdx="3" presStyleCnt="4">
        <dgm:presLayoutVars>
          <dgm:bulletEnabled val="1"/>
        </dgm:presLayoutVars>
      </dgm:prSet>
      <dgm:spPr/>
    </dgm:pt>
    <dgm:pt modelId="{E1573A56-55E2-46F5-A86A-FBBDF65433CE}" type="pres">
      <dgm:prSet presAssocID="{D57D7C3A-8D02-406E-A424-C439BCEF1307}" presName="dummy" presStyleCnt="0"/>
      <dgm:spPr/>
    </dgm:pt>
    <dgm:pt modelId="{AB20AA4F-EBE6-476B-A50F-690D2C061D24}" type="pres">
      <dgm:prSet presAssocID="{CC463AC0-D64D-42CA-9A22-9D5A62C5FD76}" presName="sibTrans" presStyleLbl="sibTrans2D1" presStyleIdx="3" presStyleCnt="4"/>
      <dgm:spPr/>
    </dgm:pt>
  </dgm:ptLst>
  <dgm:cxnLst>
    <dgm:cxn modelId="{DAADFD3C-B951-4D62-BB5D-1E9E38B70F7D}" srcId="{789D11AF-7D57-42DC-961C-7544F2D462F5}" destId="{93D698F6-42DF-4FC2-8D2C-32EE644FE37D}" srcOrd="0" destOrd="0" parTransId="{19916A74-5819-481D-862D-0AB63935675F}" sibTransId="{6F90104C-7FB3-4702-8E0A-FDE48CAC7C16}"/>
    <dgm:cxn modelId="{B524C03E-6366-4338-B522-1A18A8E9DB63}" srcId="{33AD3C0F-3B55-4DDF-AFFC-F82AEB84E51B}" destId="{789D11AF-7D57-42DC-961C-7544F2D462F5}" srcOrd="0" destOrd="0" parTransId="{9788DAEF-3976-4E50-ADB3-DE7A1592CFF0}" sibTransId="{72512EF6-D958-4764-8882-465117FB6134}"/>
    <dgm:cxn modelId="{CE302F48-720C-4B6A-98B6-9DF4FA3A8A4C}" type="presOf" srcId="{8BA0E64F-6864-47AC-9DD8-C494D8DE4D09}" destId="{17894DAC-5351-46FB-AD9C-8ACB9F351591}" srcOrd="0" destOrd="0" presId="urn:microsoft.com/office/officeart/2005/8/layout/radial6"/>
    <dgm:cxn modelId="{0B30F269-53CF-45AE-8BED-5409C0DC5039}" srcId="{789D11AF-7D57-42DC-961C-7544F2D462F5}" destId="{62AD47D8-EAEE-4A17-B75B-C3692BAA9BBA}" srcOrd="2" destOrd="0" parTransId="{9C940092-730C-461C-B3C0-AA98BBB29494}" sibTransId="{8BA0E64F-6864-47AC-9DD8-C494D8DE4D09}"/>
    <dgm:cxn modelId="{0EF0E951-4A4E-48F1-B40A-664E020831FE}" type="presOf" srcId="{93D698F6-42DF-4FC2-8D2C-32EE644FE37D}" destId="{A2E7B3E4-9323-4792-AC4A-5EE3BC792665}" srcOrd="0" destOrd="0" presId="urn:microsoft.com/office/officeart/2005/8/layout/radial6"/>
    <dgm:cxn modelId="{21AC4752-3FEB-4D3D-8481-CB1C86DE1E74}" type="presOf" srcId="{D57D7C3A-8D02-406E-A424-C439BCEF1307}" destId="{C8C2EC12-3B9C-44EA-92ED-51FDF12D5157}" srcOrd="0" destOrd="0" presId="urn:microsoft.com/office/officeart/2005/8/layout/radial6"/>
    <dgm:cxn modelId="{D9CCA959-D5AC-4908-88CA-7D5A1E54FA33}" type="presOf" srcId="{33AD3C0F-3B55-4DDF-AFFC-F82AEB84E51B}" destId="{09F4A768-9CC3-43D1-A8EE-18BF56718A30}" srcOrd="0" destOrd="0" presId="urn:microsoft.com/office/officeart/2005/8/layout/radial6"/>
    <dgm:cxn modelId="{8FB5AC5A-DB13-4048-9487-5E5800262FC6}" type="presOf" srcId="{25B51DCE-6D77-44D6-87E4-CA07EACA85A3}" destId="{22BAF0B1-DB34-48AD-A6CE-67937DC70BB5}" srcOrd="0" destOrd="0" presId="urn:microsoft.com/office/officeart/2005/8/layout/radial6"/>
    <dgm:cxn modelId="{974B05A7-77DE-479F-88DD-C217364AFDC8}" type="presOf" srcId="{CC463AC0-D64D-42CA-9A22-9D5A62C5FD76}" destId="{AB20AA4F-EBE6-476B-A50F-690D2C061D24}" srcOrd="0" destOrd="0" presId="urn:microsoft.com/office/officeart/2005/8/layout/radial6"/>
    <dgm:cxn modelId="{71B7B1B7-F0C2-454D-A447-CE515FB43451}" type="presOf" srcId="{3E616478-1E52-451A-99D9-27F8D08D3CA1}" destId="{DD198477-CA27-456A-91EF-335FB2F8C862}" srcOrd="0" destOrd="0" presId="urn:microsoft.com/office/officeart/2005/8/layout/radial6"/>
    <dgm:cxn modelId="{6813E6CA-7F68-4926-937A-BBB9390A29EB}" srcId="{789D11AF-7D57-42DC-961C-7544F2D462F5}" destId="{25B51DCE-6D77-44D6-87E4-CA07EACA85A3}" srcOrd="1" destOrd="0" parTransId="{8C38E012-4590-41B5-8FD9-1A8B1A520E01}" sibTransId="{3E616478-1E52-451A-99D9-27F8D08D3CA1}"/>
    <dgm:cxn modelId="{106D94D7-3413-493B-A2B0-432B984AAF3D}" srcId="{789D11AF-7D57-42DC-961C-7544F2D462F5}" destId="{D57D7C3A-8D02-406E-A424-C439BCEF1307}" srcOrd="3" destOrd="0" parTransId="{7AFB5A91-4783-4BA8-A822-12CC43C6D617}" sibTransId="{CC463AC0-D64D-42CA-9A22-9D5A62C5FD76}"/>
    <dgm:cxn modelId="{FFBD87DF-3935-481C-AD10-1663A26A6B80}" type="presOf" srcId="{6F90104C-7FB3-4702-8E0A-FDE48CAC7C16}" destId="{257859F3-96E5-42FB-8937-EE1DD618E4C2}" srcOrd="0" destOrd="0" presId="urn:microsoft.com/office/officeart/2005/8/layout/radial6"/>
    <dgm:cxn modelId="{8351D2E8-B779-4456-BD7F-1E78FEDA9E21}" type="presOf" srcId="{62AD47D8-EAEE-4A17-B75B-C3692BAA9BBA}" destId="{A5C15095-5F07-4E49-B558-9B9FC3F40F99}" srcOrd="0" destOrd="0" presId="urn:microsoft.com/office/officeart/2005/8/layout/radial6"/>
    <dgm:cxn modelId="{26633DFF-EDA9-4685-84B3-A18B340F8D99}" type="presOf" srcId="{789D11AF-7D57-42DC-961C-7544F2D462F5}" destId="{BA04EACD-F9DD-4394-9B8E-370DE536CA2C}" srcOrd="0" destOrd="0" presId="urn:microsoft.com/office/officeart/2005/8/layout/radial6"/>
    <dgm:cxn modelId="{DDABB97C-6B64-49DC-9B22-331B81A49AB5}" type="presParOf" srcId="{09F4A768-9CC3-43D1-A8EE-18BF56718A30}" destId="{BA04EACD-F9DD-4394-9B8E-370DE536CA2C}" srcOrd="0" destOrd="0" presId="urn:microsoft.com/office/officeart/2005/8/layout/radial6"/>
    <dgm:cxn modelId="{2E8D62B0-421E-4CE2-AC5D-8284D1CDDE0C}" type="presParOf" srcId="{09F4A768-9CC3-43D1-A8EE-18BF56718A30}" destId="{A2E7B3E4-9323-4792-AC4A-5EE3BC792665}" srcOrd="1" destOrd="0" presId="urn:microsoft.com/office/officeart/2005/8/layout/radial6"/>
    <dgm:cxn modelId="{FF8560FD-603E-4EB9-91FC-6CD07CA42DB5}" type="presParOf" srcId="{09F4A768-9CC3-43D1-A8EE-18BF56718A30}" destId="{19867024-B29B-49A7-B2FF-7DC605A8AF7C}" srcOrd="2" destOrd="0" presId="urn:microsoft.com/office/officeart/2005/8/layout/radial6"/>
    <dgm:cxn modelId="{8FB1EF19-8649-40CC-ABCD-A10B01391CEE}" type="presParOf" srcId="{09F4A768-9CC3-43D1-A8EE-18BF56718A30}" destId="{257859F3-96E5-42FB-8937-EE1DD618E4C2}" srcOrd="3" destOrd="0" presId="urn:microsoft.com/office/officeart/2005/8/layout/radial6"/>
    <dgm:cxn modelId="{15CD1427-BCC4-47B5-B11B-92FFFB79C96E}" type="presParOf" srcId="{09F4A768-9CC3-43D1-A8EE-18BF56718A30}" destId="{22BAF0B1-DB34-48AD-A6CE-67937DC70BB5}" srcOrd="4" destOrd="0" presId="urn:microsoft.com/office/officeart/2005/8/layout/radial6"/>
    <dgm:cxn modelId="{72A9EDD2-A1AC-4DE4-80D8-89DF7B0F9E3A}" type="presParOf" srcId="{09F4A768-9CC3-43D1-A8EE-18BF56718A30}" destId="{ADC9896D-380A-4F9D-88FE-792EB21622D2}" srcOrd="5" destOrd="0" presId="urn:microsoft.com/office/officeart/2005/8/layout/radial6"/>
    <dgm:cxn modelId="{C610A0EC-C9E9-4DA3-8145-305E95E93DE0}" type="presParOf" srcId="{09F4A768-9CC3-43D1-A8EE-18BF56718A30}" destId="{DD198477-CA27-456A-91EF-335FB2F8C862}" srcOrd="6" destOrd="0" presId="urn:microsoft.com/office/officeart/2005/8/layout/radial6"/>
    <dgm:cxn modelId="{E300772F-F4BE-411E-9D9E-F99C6907C8A7}" type="presParOf" srcId="{09F4A768-9CC3-43D1-A8EE-18BF56718A30}" destId="{A5C15095-5F07-4E49-B558-9B9FC3F40F99}" srcOrd="7" destOrd="0" presId="urn:microsoft.com/office/officeart/2005/8/layout/radial6"/>
    <dgm:cxn modelId="{28B511CF-4921-4C58-A112-176AE8AD8443}" type="presParOf" srcId="{09F4A768-9CC3-43D1-A8EE-18BF56718A30}" destId="{F19EC5F4-0F17-43EE-9A62-FF2682D407B2}" srcOrd="8" destOrd="0" presId="urn:microsoft.com/office/officeart/2005/8/layout/radial6"/>
    <dgm:cxn modelId="{12A6B8DC-F415-4544-8D20-0E43A04C8AD0}" type="presParOf" srcId="{09F4A768-9CC3-43D1-A8EE-18BF56718A30}" destId="{17894DAC-5351-46FB-AD9C-8ACB9F351591}" srcOrd="9" destOrd="0" presId="urn:microsoft.com/office/officeart/2005/8/layout/radial6"/>
    <dgm:cxn modelId="{90A44600-708B-4CC0-A447-5264A8C1BACE}" type="presParOf" srcId="{09F4A768-9CC3-43D1-A8EE-18BF56718A30}" destId="{C8C2EC12-3B9C-44EA-92ED-51FDF12D5157}" srcOrd="10" destOrd="0" presId="urn:microsoft.com/office/officeart/2005/8/layout/radial6"/>
    <dgm:cxn modelId="{72781EFD-81AB-4910-81EC-A94DCF23453C}" type="presParOf" srcId="{09F4A768-9CC3-43D1-A8EE-18BF56718A30}" destId="{E1573A56-55E2-46F5-A86A-FBBDF65433CE}" srcOrd="11" destOrd="0" presId="urn:microsoft.com/office/officeart/2005/8/layout/radial6"/>
    <dgm:cxn modelId="{391B6971-2D11-40CC-9760-1256C4066528}" type="presParOf" srcId="{09F4A768-9CC3-43D1-A8EE-18BF56718A30}" destId="{AB20AA4F-EBE6-476B-A50F-690D2C061D2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0AA4F-EBE6-476B-A50F-690D2C061D24}">
      <dsp:nvSpPr>
        <dsp:cNvPr id="0" name=""/>
        <dsp:cNvSpPr/>
      </dsp:nvSpPr>
      <dsp:spPr>
        <a:xfrm>
          <a:off x="982980" y="316482"/>
          <a:ext cx="2110235" cy="2110235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4">
            <a:shade val="90000"/>
            <a:hueOff val="-217566"/>
            <a:satOff val="-5929"/>
            <a:lumOff val="3205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94DAC-5351-46FB-AD9C-8ACB9F351591}">
      <dsp:nvSpPr>
        <dsp:cNvPr id="0" name=""/>
        <dsp:cNvSpPr/>
      </dsp:nvSpPr>
      <dsp:spPr>
        <a:xfrm>
          <a:off x="982980" y="316482"/>
          <a:ext cx="2110235" cy="2110235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4">
            <a:shade val="90000"/>
            <a:hueOff val="-145044"/>
            <a:satOff val="-3953"/>
            <a:lumOff val="2136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198477-CA27-456A-91EF-335FB2F8C862}">
      <dsp:nvSpPr>
        <dsp:cNvPr id="0" name=""/>
        <dsp:cNvSpPr/>
      </dsp:nvSpPr>
      <dsp:spPr>
        <a:xfrm>
          <a:off x="982980" y="316482"/>
          <a:ext cx="2110235" cy="2110235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4">
            <a:shade val="90000"/>
            <a:hueOff val="-72522"/>
            <a:satOff val="-1976"/>
            <a:lumOff val="1068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859F3-96E5-42FB-8937-EE1DD618E4C2}">
      <dsp:nvSpPr>
        <dsp:cNvPr id="0" name=""/>
        <dsp:cNvSpPr/>
      </dsp:nvSpPr>
      <dsp:spPr>
        <a:xfrm>
          <a:off x="982980" y="316482"/>
          <a:ext cx="2110235" cy="2110235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4EACD-F9DD-4394-9B8E-370DE536CA2C}">
      <dsp:nvSpPr>
        <dsp:cNvPr id="0" name=""/>
        <dsp:cNvSpPr/>
      </dsp:nvSpPr>
      <dsp:spPr>
        <a:xfrm>
          <a:off x="1551960" y="885461"/>
          <a:ext cx="972276" cy="972276"/>
        </a:xfrm>
        <a:prstGeom prst="ellipse">
          <a:avLst/>
        </a:prstGeom>
        <a:solidFill>
          <a:schemeClr val="accent4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Local AMEZ Church</a:t>
          </a:r>
        </a:p>
      </dsp:txBody>
      <dsp:txXfrm>
        <a:off x="1694347" y="1027848"/>
        <a:ext cx="687502" cy="687502"/>
      </dsp:txXfrm>
    </dsp:sp>
    <dsp:sp modelId="{A2E7B3E4-9323-4792-AC4A-5EE3BC792665}">
      <dsp:nvSpPr>
        <dsp:cNvPr id="0" name=""/>
        <dsp:cNvSpPr/>
      </dsp:nvSpPr>
      <dsp:spPr>
        <a:xfrm>
          <a:off x="1697801" y="686"/>
          <a:ext cx="680593" cy="680593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50" kern="1200" dirty="0"/>
            <a:t>Better Terms</a:t>
          </a:r>
        </a:p>
      </dsp:txBody>
      <dsp:txXfrm>
        <a:off x="1797472" y="100357"/>
        <a:ext cx="481251" cy="481251"/>
      </dsp:txXfrm>
    </dsp:sp>
    <dsp:sp modelId="{22BAF0B1-DB34-48AD-A6CE-67937DC70BB5}">
      <dsp:nvSpPr>
        <dsp:cNvPr id="0" name=""/>
        <dsp:cNvSpPr/>
      </dsp:nvSpPr>
      <dsp:spPr>
        <a:xfrm>
          <a:off x="2728418" y="1031303"/>
          <a:ext cx="680593" cy="680593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50" kern="1200" dirty="0"/>
            <a:t>Uniform Coverage</a:t>
          </a:r>
        </a:p>
      </dsp:txBody>
      <dsp:txXfrm>
        <a:off x="2828089" y="1130974"/>
        <a:ext cx="481251" cy="481251"/>
      </dsp:txXfrm>
    </dsp:sp>
    <dsp:sp modelId="{A5C15095-5F07-4E49-B558-9B9FC3F40F99}">
      <dsp:nvSpPr>
        <dsp:cNvPr id="0" name=""/>
        <dsp:cNvSpPr/>
      </dsp:nvSpPr>
      <dsp:spPr>
        <a:xfrm>
          <a:off x="1697801" y="2061919"/>
          <a:ext cx="680593" cy="680593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50" kern="1200" dirty="0"/>
            <a:t>Resources</a:t>
          </a:r>
        </a:p>
      </dsp:txBody>
      <dsp:txXfrm>
        <a:off x="1797472" y="2161590"/>
        <a:ext cx="481251" cy="481251"/>
      </dsp:txXfrm>
    </dsp:sp>
    <dsp:sp modelId="{C8C2EC12-3B9C-44EA-92ED-51FDF12D5157}">
      <dsp:nvSpPr>
        <dsp:cNvPr id="0" name=""/>
        <dsp:cNvSpPr/>
      </dsp:nvSpPr>
      <dsp:spPr>
        <a:xfrm>
          <a:off x="667185" y="1031303"/>
          <a:ext cx="680593" cy="680593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50" kern="1200" dirty="0"/>
            <a:t>Lower Deductibles</a:t>
          </a:r>
        </a:p>
      </dsp:txBody>
      <dsp:txXfrm>
        <a:off x="766856" y="1130974"/>
        <a:ext cx="481251" cy="481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41" cy="4652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906" y="0"/>
            <a:ext cx="2971540" cy="4652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780A7-8AA3-4748-83AC-C64B65E3168E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696913"/>
            <a:ext cx="2613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76" y="4415592"/>
            <a:ext cx="5486400" cy="418377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96"/>
            <a:ext cx="2971541" cy="4652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906" y="8829596"/>
            <a:ext cx="2971540" cy="4652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31E9F-BEFC-40DC-BB67-7CFFC396FF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664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031E9F-BEFC-40DC-BB67-7CFFC396FF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68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25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2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1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42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5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8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1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9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778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9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C77F4-020A-426E-8128-C60ACAC7F33F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B7DD7-5751-4130-8158-84A3C24F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39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hyperlink" Target="mailto:zbsassist@amezhqtr.org" TargetMode="External"/><Relationship Id="rId4" Type="http://schemas.openxmlformats.org/officeDocument/2006/relationships/diagramData" Target="../diagrams/data1.xml"/><Relationship Id="rId9" Type="http://schemas.openxmlformats.org/officeDocument/2006/relationships/hyperlink" Target="http://www.zionbenefit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76250" y="628205"/>
            <a:ext cx="5829300" cy="1960033"/>
          </a:xfrm>
        </p:spPr>
        <p:txBody>
          <a:bodyPr>
            <a:normAutofit/>
          </a:bodyPr>
          <a:lstStyle/>
          <a:p>
            <a:r>
              <a:rPr lang="en-US" sz="4000" b="1" dirty="0"/>
              <a:t>ZBS Insurance Program</a:t>
            </a:r>
            <a:br>
              <a:rPr lang="en-US" sz="4000" b="1" dirty="0"/>
            </a:br>
            <a:r>
              <a:rPr lang="en-US" sz="1400" i="1" dirty="0"/>
              <a:t>A Call to Biblical Stewardship and Ministry Protection in the 21</a:t>
            </a:r>
            <a:r>
              <a:rPr lang="en-US" sz="1400" i="1" baseline="30000" dirty="0"/>
              <a:t>st</a:t>
            </a:r>
            <a:r>
              <a:rPr lang="en-US" sz="1400" i="1" dirty="0"/>
              <a:t> Century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7636301"/>
            <a:ext cx="4267200" cy="2336800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Dr. David A. Aiken, Sr.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Executive Director | Zion Benefits Services, Inc.</a:t>
            </a:r>
          </a:p>
          <a:p>
            <a:r>
              <a:rPr lang="en-US" sz="1600" dirty="0">
                <a:solidFill>
                  <a:schemeClr val="tx1"/>
                </a:solidFill>
              </a:rPr>
              <a:t>Ph 704-714-1505</a:t>
            </a:r>
          </a:p>
          <a:p>
            <a:pPr algn="l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533400" y="2209800"/>
            <a:ext cx="3276600" cy="23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Clr>
                <a:srgbClr val="FFC000"/>
              </a:buClr>
              <a:buSzPct val="150000"/>
              <a:buFont typeface="Wingdings 2" panose="05020102010507070707" pitchFamily="18" charset="2"/>
              <a:buChar char="ê"/>
            </a:pPr>
            <a:r>
              <a:rPr lang="en-US" sz="1300" b="1" dirty="0">
                <a:solidFill>
                  <a:schemeClr val="tx1"/>
                </a:solidFill>
              </a:rPr>
              <a:t>National Underwriting Program</a:t>
            </a:r>
          </a:p>
          <a:p>
            <a:pPr marL="742950" lvl="1" indent="-285750" algn="l">
              <a:buClr>
                <a:srgbClr val="FFC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chemeClr val="tx1"/>
                </a:solidFill>
              </a:rPr>
              <a:t>Better Terms</a:t>
            </a:r>
          </a:p>
          <a:p>
            <a:pPr marL="628650" lvl="1" indent="-171450" algn="l">
              <a:buClr>
                <a:srgbClr val="FFC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chemeClr val="tx1"/>
                </a:solidFill>
              </a:rPr>
              <a:t>   Favorable Spread of Risk</a:t>
            </a:r>
          </a:p>
          <a:p>
            <a:pPr marL="742950" lvl="1" indent="-285750" algn="l">
              <a:buClr>
                <a:srgbClr val="FFC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chemeClr val="tx1"/>
                </a:solidFill>
              </a:rPr>
              <a:t>Leveraged Purchase</a:t>
            </a:r>
          </a:p>
          <a:p>
            <a:pPr marL="742950" lvl="1" indent="-285750" algn="l">
              <a:buClr>
                <a:srgbClr val="FFC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chemeClr val="tx1"/>
                </a:solidFill>
              </a:rPr>
              <a:t>No Local Agent Expense</a:t>
            </a:r>
          </a:p>
          <a:p>
            <a:pPr marL="285750" indent="-285750" algn="l">
              <a:buClr>
                <a:srgbClr val="FFC000"/>
              </a:buClr>
              <a:buSzPct val="150000"/>
              <a:buFont typeface="Wingdings 2" panose="05020102010507070707" pitchFamily="18" charset="2"/>
              <a:buChar char="ê"/>
            </a:pPr>
            <a:r>
              <a:rPr lang="en-US" sz="1300" b="1" dirty="0">
                <a:solidFill>
                  <a:schemeClr val="tx1"/>
                </a:solidFill>
              </a:rPr>
              <a:t>Lower deductibles</a:t>
            </a:r>
          </a:p>
          <a:p>
            <a:pPr marL="285750" indent="-285750" algn="l">
              <a:buClr>
                <a:srgbClr val="FFC000"/>
              </a:buClr>
              <a:buSzPct val="150000"/>
              <a:buFont typeface="Wingdings 2" panose="05020102010507070707" pitchFamily="18" charset="2"/>
              <a:buChar char="ê"/>
            </a:pPr>
            <a:r>
              <a:rPr lang="en-US" sz="1300" b="1" dirty="0">
                <a:solidFill>
                  <a:schemeClr val="tx1"/>
                </a:solidFill>
              </a:rPr>
              <a:t>Value-Added Resources through a </a:t>
            </a:r>
            <a:br>
              <a:rPr lang="en-US" sz="1300" b="1" dirty="0">
                <a:solidFill>
                  <a:schemeClr val="tx1"/>
                </a:solidFill>
              </a:rPr>
            </a:br>
            <a:r>
              <a:rPr lang="en-US" sz="1300" b="1" dirty="0">
                <a:solidFill>
                  <a:schemeClr val="tx1"/>
                </a:solidFill>
              </a:rPr>
              <a:t>“Ministry Protection” Content Library and National Webinars</a:t>
            </a:r>
          </a:p>
          <a:p>
            <a:pPr marL="285750" indent="-285750" algn="l">
              <a:buClr>
                <a:srgbClr val="FFC000"/>
              </a:buClr>
              <a:buSzPct val="150000"/>
              <a:buFont typeface="Wingdings 2" panose="05020102010507070707" pitchFamily="18" charset="2"/>
              <a:buChar char="ê"/>
            </a:pPr>
            <a:r>
              <a:rPr lang="en-US" sz="1300" b="1" dirty="0">
                <a:solidFill>
                  <a:schemeClr val="tx1"/>
                </a:solidFill>
              </a:rPr>
              <a:t>Enhanced Coverage for Officers, </a:t>
            </a:r>
            <a:br>
              <a:rPr lang="en-US" sz="1300" b="1" dirty="0">
                <a:solidFill>
                  <a:schemeClr val="tx1"/>
                </a:solidFill>
              </a:rPr>
            </a:br>
            <a:r>
              <a:rPr lang="en-US" sz="1300" b="1" dirty="0">
                <a:solidFill>
                  <a:schemeClr val="tx1"/>
                </a:solidFill>
              </a:rPr>
              <a:t>including Stewards &amp; Trustees </a:t>
            </a:r>
            <a:br>
              <a:rPr lang="en-US" sz="1300" b="1" dirty="0">
                <a:solidFill>
                  <a:schemeClr val="tx1"/>
                </a:solidFill>
              </a:rPr>
            </a:br>
            <a:r>
              <a:rPr lang="en-US" sz="1300" b="1" dirty="0">
                <a:solidFill>
                  <a:schemeClr val="tx1"/>
                </a:solidFill>
              </a:rPr>
              <a:t>of the Church</a:t>
            </a:r>
          </a:p>
          <a:p>
            <a:pPr marL="285750" indent="-285750" algn="l">
              <a:buClr>
                <a:srgbClr val="FFC000"/>
              </a:buClr>
              <a:buSzPct val="150000"/>
              <a:buFont typeface="Wingdings 2" panose="05020102010507070707" pitchFamily="18" charset="2"/>
              <a:buChar char="ê"/>
            </a:pPr>
            <a:r>
              <a:rPr lang="en-US" sz="1300" b="1" dirty="0">
                <a:solidFill>
                  <a:schemeClr val="tx1"/>
                </a:solidFill>
              </a:rPr>
              <a:t>Improved, Uniform Coverage </a:t>
            </a:r>
            <a:br>
              <a:rPr lang="en-US" sz="1300" b="1" dirty="0">
                <a:solidFill>
                  <a:schemeClr val="tx1"/>
                </a:solidFill>
              </a:rPr>
            </a:br>
            <a:r>
              <a:rPr lang="en-US" sz="1300" b="1" dirty="0">
                <a:solidFill>
                  <a:schemeClr val="tx1"/>
                </a:solidFill>
              </a:rPr>
              <a:t>for All Churches</a:t>
            </a:r>
          </a:p>
          <a:p>
            <a:pPr marL="285750" indent="-285750" algn="l">
              <a:buClr>
                <a:srgbClr val="FFC000"/>
              </a:buClr>
              <a:buFont typeface="Wingdings 2" panose="05020102010507070707" pitchFamily="18" charset="2"/>
              <a:buChar char="ê"/>
            </a:pP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10" name="Picture 2" descr="C:\Users\David\AppData\Local\Microsoft\Windows\INetCache\Content.Word\Zion Benefits Services Inc_Final_7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874" y="34438"/>
            <a:ext cx="1798051" cy="128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47572708"/>
              </p:ext>
            </p:extLst>
          </p:nvPr>
        </p:nvGraphicFramePr>
        <p:xfrm>
          <a:off x="1352800" y="4876800"/>
          <a:ext cx="4076197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128025" y="2746510"/>
            <a:ext cx="2425175" cy="378933"/>
            <a:chOff x="2141219" y="849362"/>
            <a:chExt cx="2575560" cy="402431"/>
          </a:xfrm>
        </p:grpSpPr>
        <p:sp>
          <p:nvSpPr>
            <p:cNvPr id="27" name="Rounded Rectangle 26"/>
            <p:cNvSpPr/>
            <p:nvPr/>
          </p:nvSpPr>
          <p:spPr>
            <a:xfrm>
              <a:off x="2141219" y="849362"/>
              <a:ext cx="2575560" cy="402431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ounded Rectangle 4"/>
            <p:cNvSpPr/>
            <p:nvPr/>
          </p:nvSpPr>
          <p:spPr>
            <a:xfrm>
              <a:off x="2160864" y="869007"/>
              <a:ext cx="2536270" cy="3631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/>
                <a:t>Increased Sexual Misconduct  Limit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128025" y="3199245"/>
            <a:ext cx="2425175" cy="378933"/>
            <a:chOff x="2141219" y="1302097"/>
            <a:chExt cx="2575560" cy="402431"/>
          </a:xfrm>
        </p:grpSpPr>
        <p:sp>
          <p:nvSpPr>
            <p:cNvPr id="25" name="Rounded Rectangle 24"/>
            <p:cNvSpPr/>
            <p:nvPr/>
          </p:nvSpPr>
          <p:spPr>
            <a:xfrm>
              <a:off x="2141219" y="1302097"/>
              <a:ext cx="2575560" cy="402431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ounded Rectangle 6"/>
            <p:cNvSpPr/>
            <p:nvPr/>
          </p:nvSpPr>
          <p:spPr>
            <a:xfrm>
              <a:off x="2160864" y="1321742"/>
              <a:ext cx="2536270" cy="3631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/>
                <a:t>Incorporated Directors &amp; Officers (D&amp;O), Employment Practices (EPLI) &amp; Professional</a:t>
              </a:r>
              <a:endParaRPr lang="en-US" sz="90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28025" y="3651980"/>
            <a:ext cx="2425175" cy="378933"/>
            <a:chOff x="2141219" y="1754832"/>
            <a:chExt cx="2575560" cy="402431"/>
          </a:xfrm>
        </p:grpSpPr>
        <p:sp>
          <p:nvSpPr>
            <p:cNvPr id="23" name="Rounded Rectangle 22"/>
            <p:cNvSpPr/>
            <p:nvPr/>
          </p:nvSpPr>
          <p:spPr>
            <a:xfrm>
              <a:off x="2141219" y="1754832"/>
              <a:ext cx="2575560" cy="402431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8"/>
            <p:cNvSpPr/>
            <p:nvPr/>
          </p:nvSpPr>
          <p:spPr>
            <a:xfrm>
              <a:off x="2160864" y="1774477"/>
              <a:ext cx="2536270" cy="3631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/>
                <a:t>A</a:t>
              </a:r>
              <a:r>
                <a:rPr lang="en-US" sz="900" kern="1200" dirty="0"/>
                <a:t>dded </a:t>
              </a:r>
              <a:r>
                <a:rPr lang="en-US" sz="900" dirty="0"/>
                <a:t>F</a:t>
              </a:r>
              <a:r>
                <a:rPr lang="en-US" sz="900" kern="1200" dirty="0"/>
                <a:t>lood &amp; Quake Coverage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128025" y="4104715"/>
            <a:ext cx="2425175" cy="378933"/>
            <a:chOff x="2141219" y="2207567"/>
            <a:chExt cx="2575560" cy="402431"/>
          </a:xfrm>
        </p:grpSpPr>
        <p:sp>
          <p:nvSpPr>
            <p:cNvPr id="21" name="Rounded Rectangle 20"/>
            <p:cNvSpPr/>
            <p:nvPr/>
          </p:nvSpPr>
          <p:spPr>
            <a:xfrm>
              <a:off x="2141219" y="2207567"/>
              <a:ext cx="2575560" cy="402431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ounded Rectangle 10"/>
            <p:cNvSpPr/>
            <p:nvPr/>
          </p:nvSpPr>
          <p:spPr>
            <a:xfrm>
              <a:off x="2160864" y="2227212"/>
              <a:ext cx="2536270" cy="3631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/>
                <a:t>A</a:t>
              </a:r>
              <a:r>
                <a:rPr lang="en-US" sz="900" kern="1200" dirty="0"/>
                <a:t>dded </a:t>
              </a:r>
              <a:r>
                <a:rPr lang="en-US" sz="900" dirty="0"/>
                <a:t>C</a:t>
              </a:r>
              <a:r>
                <a:rPr lang="en-US" sz="900" kern="1200" dirty="0"/>
                <a:t>rime </a:t>
              </a:r>
              <a:r>
                <a:rPr lang="en-US" sz="900" dirty="0"/>
                <a:t>C</a:t>
              </a:r>
              <a:r>
                <a:rPr lang="en-US" sz="900" kern="1200" dirty="0"/>
                <a:t>overage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28025" y="4557450"/>
            <a:ext cx="2425175" cy="378933"/>
            <a:chOff x="2141219" y="2660302"/>
            <a:chExt cx="2575560" cy="402431"/>
          </a:xfrm>
        </p:grpSpPr>
        <p:sp>
          <p:nvSpPr>
            <p:cNvPr id="19" name="Rounded Rectangle 18"/>
            <p:cNvSpPr/>
            <p:nvPr/>
          </p:nvSpPr>
          <p:spPr>
            <a:xfrm>
              <a:off x="2141219" y="2660302"/>
              <a:ext cx="2575560" cy="402431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12"/>
            <p:cNvSpPr/>
            <p:nvPr/>
          </p:nvSpPr>
          <p:spPr>
            <a:xfrm>
              <a:off x="2160864" y="2679947"/>
              <a:ext cx="2536270" cy="3631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/>
                <a:t>Added Equipment </a:t>
              </a:r>
              <a:r>
                <a:rPr lang="en-US" sz="900" dirty="0"/>
                <a:t>B</a:t>
              </a:r>
              <a:r>
                <a:rPr lang="en-US" sz="900" kern="1200" dirty="0"/>
                <a:t>reakdown Coverage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57200" y="8389203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Website - </a:t>
            </a:r>
            <a:r>
              <a:rPr lang="en-US" sz="1600" dirty="0">
                <a:hlinkClick r:id="rId9"/>
              </a:rPr>
              <a:t>www.zionbenefits.org</a:t>
            </a:r>
            <a:r>
              <a:rPr lang="en-US" sz="1600" dirty="0"/>
              <a:t>    | Email – </a:t>
            </a:r>
            <a:r>
              <a:rPr lang="en-US" sz="1600" dirty="0">
                <a:hlinkClick r:id="rId10"/>
              </a:rPr>
              <a:t>zbsassist@amezhqtr.org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4128025" y="2269443"/>
            <a:ext cx="2425175" cy="378933"/>
            <a:chOff x="2141219" y="849362"/>
            <a:chExt cx="2575560" cy="402431"/>
          </a:xfrm>
        </p:grpSpPr>
        <p:sp>
          <p:nvSpPr>
            <p:cNvPr id="30" name="Rounded Rectangle 29"/>
            <p:cNvSpPr/>
            <p:nvPr/>
          </p:nvSpPr>
          <p:spPr>
            <a:xfrm>
              <a:off x="2141219" y="849362"/>
              <a:ext cx="2575560" cy="402431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2160864" y="869007"/>
              <a:ext cx="2536270" cy="3631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/>
                <a:t>Expanded Umbrella (Property &amp; Casualty) Limits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7521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157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Wingdings 2</vt:lpstr>
      <vt:lpstr>Office Theme</vt:lpstr>
      <vt:lpstr>ZBS Insurance Program A Call to Biblical Stewardship and Ministry Protection in the 21st Century</vt:lpstr>
    </vt:vector>
  </TitlesOfParts>
  <Company>Arthur J. Gallagher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Varick Insurance Program A Call to Stewardship and Ministry Protection in the 21st Century</dc:title>
  <dc:creator>Peter A. Persuitti</dc:creator>
  <cp:lastModifiedBy>Eddyce Hobson</cp:lastModifiedBy>
  <cp:revision>17</cp:revision>
  <cp:lastPrinted>2015-09-09T15:24:27Z</cp:lastPrinted>
  <dcterms:created xsi:type="dcterms:W3CDTF">2015-09-08T16:31:52Z</dcterms:created>
  <dcterms:modified xsi:type="dcterms:W3CDTF">2020-01-23T22:01:16Z</dcterms:modified>
</cp:coreProperties>
</file>